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Gill Sans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GillSans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Gill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44ee067933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44ee067933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344ee067933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4ee067933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4ee067933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44ee067933_0_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44ee067933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44ee067933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44ee067933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44ee83d99f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44ee83d99f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344ee83d99f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44ee83d99f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44ee83d99f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44ee83d99f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44ee83d99f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44ee83d99f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44ee83d99f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44ee067933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44ee067933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44ee067933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44ee067933_0_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344ee067933_0_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44ee067933_0_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"/>
          <p:cNvSpPr txBox="1"/>
          <p:nvPr>
            <p:ph type="ctrTitle"/>
          </p:nvPr>
        </p:nvSpPr>
        <p:spPr>
          <a:xfrm>
            <a:off x="2417779" y="802298"/>
            <a:ext cx="8637073" cy="254143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Gill Sans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" type="subTitle"/>
          </p:nvPr>
        </p:nvSpPr>
        <p:spPr>
          <a:xfrm>
            <a:off x="2417780" y="3531204"/>
            <a:ext cx="8637072" cy="97762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0" sz="1800" cap="none">
                <a:solidFill>
                  <a:schemeClr val="dk1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1" name="Google Shape;21;p2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1" type="ftr"/>
          </p:nvPr>
        </p:nvSpPr>
        <p:spPr>
          <a:xfrm>
            <a:off x="2416500" y="329307"/>
            <a:ext cx="49739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2" type="sldNum"/>
          </p:nvPr>
        </p:nvSpPr>
        <p:spPr>
          <a:xfrm>
            <a:off x="1437664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4" name="Google Shape;24;p2"/>
          <p:cNvCxnSpPr/>
          <p:nvPr/>
        </p:nvCxnSpPr>
        <p:spPr>
          <a:xfrm>
            <a:off x="2417780" y="3528542"/>
            <a:ext cx="863707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5" name="Google Shape;35;p4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type="title"/>
          </p:nvPr>
        </p:nvSpPr>
        <p:spPr>
          <a:xfrm>
            <a:off x="1454239" y="1756130"/>
            <a:ext cx="8643154" cy="1887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ill Sans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1454239" y="3806195"/>
            <a:ext cx="8630446" cy="10129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91425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2" name="Google Shape;42;p5"/>
          <p:cNvCxnSpPr/>
          <p:nvPr/>
        </p:nvCxnSpPr>
        <p:spPr>
          <a:xfrm>
            <a:off x="1454239" y="3804985"/>
            <a:ext cx="8630446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1449217" y="804889"/>
            <a:ext cx="9605635" cy="1059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body"/>
          </p:nvPr>
        </p:nvSpPr>
        <p:spPr>
          <a:xfrm>
            <a:off x="1447331" y="2010878"/>
            <a:ext cx="4645152" cy="34485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2" type="body"/>
          </p:nvPr>
        </p:nvSpPr>
        <p:spPr>
          <a:xfrm>
            <a:off x="6413771" y="2017343"/>
            <a:ext cx="4645152" cy="344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0" name="Google Shape;50;p6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1447191" y="804163"/>
            <a:ext cx="9607661" cy="1056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1447191" y="2019549"/>
            <a:ext cx="4645152" cy="8019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7"/>
          <p:cNvSpPr txBox="1"/>
          <p:nvPr>
            <p:ph idx="2" type="body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3" type="body"/>
          </p:nvPr>
        </p:nvSpPr>
        <p:spPr>
          <a:xfrm>
            <a:off x="6412362" y="2023003"/>
            <a:ext cx="4645152" cy="8022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 cap="none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7"/>
          <p:cNvSpPr txBox="1"/>
          <p:nvPr>
            <p:ph idx="4" type="body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0" name="Google Shape;60;p7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6" name="Google Shape;66;p8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type="title"/>
          </p:nvPr>
        </p:nvSpPr>
        <p:spPr>
          <a:xfrm>
            <a:off x="1444671" y="798973"/>
            <a:ext cx="3273099" cy="224711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ill Sans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" type="body"/>
          </p:nvPr>
        </p:nvSpPr>
        <p:spPr>
          <a:xfrm>
            <a:off x="5043714" y="798974"/>
            <a:ext cx="6012470" cy="4658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2" type="body"/>
          </p:nvPr>
        </p:nvSpPr>
        <p:spPr>
          <a:xfrm>
            <a:off x="1444671" y="3205491"/>
            <a:ext cx="3275013" cy="22481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9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4" name="Google Shape;74;p9"/>
          <p:cNvCxnSpPr/>
          <p:nvPr/>
        </p:nvCxnSpPr>
        <p:spPr>
          <a:xfrm>
            <a:off x="1448280" y="3205491"/>
            <a:ext cx="3269490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oogle Shape;76;p10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77" name="Google Shape;77;p10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0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" name="Google Shape;79;p10"/>
          <p:cNvSpPr txBox="1"/>
          <p:nvPr>
            <p:ph type="title"/>
          </p:nvPr>
        </p:nvSpPr>
        <p:spPr>
          <a:xfrm>
            <a:off x="1451206" y="1129513"/>
            <a:ext cx="5532328" cy="1830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/>
          <p:nvPr>
            <p:ph idx="2" type="pic"/>
          </p:nvPr>
        </p:nvSpPr>
        <p:spPr>
          <a:xfrm>
            <a:off x="8124389" y="1122542"/>
            <a:ext cx="2791171" cy="386632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1450329" y="3145992"/>
            <a:ext cx="5524404" cy="2003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10"/>
          <p:cNvSpPr txBox="1"/>
          <p:nvPr>
            <p:ph idx="10" type="dt"/>
          </p:nvPr>
        </p:nvSpPr>
        <p:spPr>
          <a:xfrm>
            <a:off x="1447382" y="5469856"/>
            <a:ext cx="5527351" cy="3201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11" type="ftr"/>
          </p:nvPr>
        </p:nvSpPr>
        <p:spPr>
          <a:xfrm>
            <a:off x="1447382" y="318640"/>
            <a:ext cx="5541004" cy="3209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5" name="Google Shape;85;p10"/>
          <p:cNvCxnSpPr/>
          <p:nvPr/>
        </p:nvCxnSpPr>
        <p:spPr>
          <a:xfrm>
            <a:off x="1447382" y="3143605"/>
            <a:ext cx="5527351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" type="body"/>
          </p:nvPr>
        </p:nvSpPr>
        <p:spPr>
          <a:xfrm rot="5400000">
            <a:off x="4527910" y="-1060599"/>
            <a:ext cx="3450613" cy="96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2" name="Google Shape;92;p11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/>
          <p:nvPr>
            <p:ph type="title"/>
          </p:nvPr>
        </p:nvSpPr>
        <p:spPr>
          <a:xfrm rot="5400000">
            <a:off x="7917038" y="2321047"/>
            <a:ext cx="4659889" cy="1615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" type="body"/>
          </p:nvPr>
        </p:nvSpPr>
        <p:spPr>
          <a:xfrm rot="5400000">
            <a:off x="3029143" y="-785498"/>
            <a:ext cx="4659889" cy="7828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9" name="Google Shape;99;p12"/>
          <p:cNvCxnSpPr/>
          <p:nvPr/>
        </p:nvCxnSpPr>
        <p:spPr>
          <a:xfrm>
            <a:off x="9439111" y="798973"/>
            <a:ext cx="0" cy="4659889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ill Sans"/>
              <a:buNone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048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048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048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048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048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480060" y="798973"/>
            <a:ext cx="811019" cy="503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800" u="none" cap="none" strike="noStrike">
                <a:solidFill>
                  <a:schemeClr val="accen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Google Shape;17;p1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admin@a1a.prep.com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a1aprep.com/parent-resources/#open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a1aprep.com/parent-resources/#open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a1aprep.com/parent-resources/#open" TargetMode="External"/><Relationship Id="rId4" Type="http://schemas.openxmlformats.org/officeDocument/2006/relationships/hyperlink" Target="https://a1aprep.com/parent-resources/#open" TargetMode="External"/><Relationship Id="rId5" Type="http://schemas.openxmlformats.org/officeDocument/2006/relationships/hyperlink" Target="mailto:Registrar@a1aprep.com" TargetMode="External"/><Relationship Id="rId6" Type="http://schemas.openxmlformats.org/officeDocument/2006/relationships/hyperlink" Target="mailto:Admin@a1aprep.com" TargetMode="External"/><Relationship Id="rId7" Type="http://schemas.openxmlformats.org/officeDocument/2006/relationships/hyperlink" Target="https://a1aprep.com/parent-resources/#open" TargetMode="External"/><Relationship Id="rId8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a1aprep.com/parent-resources/#open" TargetMode="External"/><Relationship Id="rId4" Type="http://schemas.openxmlformats.org/officeDocument/2006/relationships/hyperlink" Target="https://drive.google.com/file/d/1IcexoRb8gMTGLoAXvMtshNFUtNhN9IpK/view?usp=drive_link" TargetMode="External"/><Relationship Id="rId5" Type="http://schemas.openxmlformats.org/officeDocument/2006/relationships/hyperlink" Target="https://drive.google.com/file/d/1IcexoRb8gMTGLoAXvMtshNFUtNhN9IpK/view?usp=drive_link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8.pn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gradFill>
            <a:gsLst>
              <a:gs pos="0">
                <a:srgbClr val="EBE9E6"/>
              </a:gs>
              <a:gs pos="100000">
                <a:srgbClr val="C9C5C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7" name="Google Shape;107;p13"/>
          <p:cNvSpPr txBox="1"/>
          <p:nvPr>
            <p:ph idx="1" type="subTitle"/>
          </p:nvPr>
        </p:nvSpPr>
        <p:spPr>
          <a:xfrm>
            <a:off x="387491" y="3880024"/>
            <a:ext cx="3204410" cy="18939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56972"/>
              <a:buNone/>
            </a:pPr>
            <a:r>
              <a:rPr b="1" lang="en-US" sz="2106">
                <a:latin typeface="Arial"/>
                <a:ea typeface="Arial"/>
                <a:cs typeface="Arial"/>
                <a:sym typeface="Arial"/>
              </a:rPr>
              <a:t>MARGUERITE GASPAR, MS</a:t>
            </a:r>
            <a:endParaRPr sz="2706"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56972"/>
              <a:buNone/>
            </a:pPr>
            <a:r>
              <a:t/>
            </a:r>
            <a:endParaRPr sz="2106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56972"/>
              <a:buNone/>
            </a:pPr>
            <a:r>
              <a:rPr lang="en-US" sz="2106">
                <a:latin typeface="Arial"/>
                <a:ea typeface="Arial"/>
                <a:cs typeface="Arial"/>
                <a:sym typeface="Arial"/>
              </a:rPr>
              <a:t>FOUNDER &amp; DIRECTOR</a:t>
            </a:r>
            <a:endParaRPr sz="2706"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66667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66667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" name="Google Shape;108;p13"/>
          <p:cNvCxnSpPr/>
          <p:nvPr/>
        </p:nvCxnSpPr>
        <p:spPr>
          <a:xfrm>
            <a:off x="659301" y="3528543"/>
            <a:ext cx="2823919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09" name="Google Shape;109;p13"/>
          <p:cNvGrpSpPr/>
          <p:nvPr/>
        </p:nvGrpSpPr>
        <p:grpSpPr>
          <a:xfrm>
            <a:off x="3979389" y="482171"/>
            <a:ext cx="7560115" cy="5149101"/>
            <a:chOff x="7463258" y="583365"/>
            <a:chExt cx="7560115" cy="5181928"/>
          </a:xfrm>
        </p:grpSpPr>
        <p:sp>
          <p:nvSpPr>
            <p:cNvPr id="110" name="Google Shape;110;p13"/>
            <p:cNvSpPr/>
            <p:nvPr/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112" name="Google Shape;112;p13"/>
          <p:cNvPicPr preferRelativeResize="0"/>
          <p:nvPr/>
        </p:nvPicPr>
        <p:blipFill rotWithShape="1">
          <a:blip r:embed="rId3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" name="Google Shape;113;p13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" name="Google Shape;114;p13"/>
          <p:cNvSpPr txBox="1"/>
          <p:nvPr/>
        </p:nvSpPr>
        <p:spPr>
          <a:xfrm>
            <a:off x="4402600" y="1902438"/>
            <a:ext cx="19608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00000"/>
                </a:solidFill>
                <a:latin typeface="Gill Sans"/>
                <a:ea typeface="Gill Sans"/>
                <a:cs typeface="Gill Sans"/>
                <a:sym typeface="Gill Sans"/>
              </a:rPr>
              <a:t>Welcome to </a:t>
            </a:r>
            <a:r>
              <a:rPr b="0" i="0" lang="en-US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A1A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00000"/>
                </a:solidFill>
                <a:latin typeface="Gill Sans"/>
                <a:ea typeface="Gill Sans"/>
                <a:cs typeface="Gill Sans"/>
                <a:sym typeface="Gill Sans"/>
              </a:rPr>
              <a:t>and the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C00000"/>
                </a:solidFill>
                <a:latin typeface="Gill Sans"/>
                <a:ea typeface="Gill Sans"/>
                <a:cs typeface="Gill Sans"/>
                <a:sym typeface="Gill Sans"/>
              </a:rPr>
              <a:t>Talega Preparatory Academy</a:t>
            </a:r>
            <a:endParaRPr/>
          </a:p>
        </p:txBody>
      </p:sp>
      <p:pic>
        <p:nvPicPr>
          <p:cNvPr id="115" name="Google Shape;115;p13" title="baseball image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3400" y="1289900"/>
            <a:ext cx="4547426" cy="366825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3"/>
          <p:cNvSpPr txBox="1"/>
          <p:nvPr/>
        </p:nvSpPr>
        <p:spPr>
          <a:xfrm>
            <a:off x="398463" y="880875"/>
            <a:ext cx="33456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Parent Orientation</a:t>
            </a:r>
            <a:endParaRPr sz="47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4"/>
          <p:cNvSpPr txBox="1"/>
          <p:nvPr/>
        </p:nvSpPr>
        <p:spPr>
          <a:xfrm>
            <a:off x="649224" y="393192"/>
            <a:ext cx="108081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00" u="none" cap="none" strike="noStrike">
                <a:solidFill>
                  <a:srgbClr val="C00000"/>
                </a:solidFill>
              </a:rPr>
              <a:t>About the A1A and Talega Preparatory Academies</a:t>
            </a:r>
            <a:endParaRPr b="1" sz="5000"/>
          </a:p>
        </p:txBody>
      </p:sp>
      <p:sp>
        <p:nvSpPr>
          <p:cNvPr id="122" name="Google Shape;122;p14"/>
          <p:cNvSpPr txBox="1"/>
          <p:nvPr/>
        </p:nvSpPr>
        <p:spPr>
          <a:xfrm>
            <a:off x="649224" y="2119279"/>
            <a:ext cx="10808100" cy="32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dk1"/>
                </a:solidFill>
              </a:rPr>
              <a:t>We’re excited to have you join us!</a:t>
            </a:r>
            <a:endParaRPr sz="3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dk1"/>
                </a:solidFill>
              </a:rPr>
              <a:t>This orientation will provide an overview of our program, your next steps, and how to navigate your independent study all year.</a:t>
            </a:r>
            <a:endParaRPr sz="33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23" name="Google Shape;123;p14" title="A1A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8572" y="94375"/>
            <a:ext cx="2428752" cy="202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 txBox="1"/>
          <p:nvPr>
            <p:ph idx="1" type="body"/>
          </p:nvPr>
        </p:nvSpPr>
        <p:spPr>
          <a:xfrm>
            <a:off x="196796" y="2557328"/>
            <a:ext cx="11798400" cy="3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8415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 sz="2400"/>
              <a:t>Talega Prep was e</a:t>
            </a:r>
            <a:r>
              <a:rPr lang="en-US" sz="2400"/>
              <a:t>stablished in 2002 to</a:t>
            </a:r>
            <a:r>
              <a:rPr lang="en-US" sz="1200"/>
              <a:t> </a:t>
            </a:r>
            <a:r>
              <a:rPr lang="en-US" sz="2400"/>
              <a:t>provide administrative services and support to California Homeschool Families. TPA is now registered in both California and Florida as a private school and serves families nationwide..</a:t>
            </a:r>
            <a:endParaRPr sz="2400"/>
          </a:p>
          <a:p>
            <a:pPr indent="-18415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 sz="2500">
                <a:latin typeface="Arial"/>
                <a:ea typeface="Arial"/>
                <a:cs typeface="Arial"/>
                <a:sym typeface="Arial"/>
              </a:rPr>
              <a:t>A1A</a:t>
            </a:r>
            <a:r>
              <a:rPr lang="en-US" sz="2500"/>
              <a:t> is a program offered under the Talega Prep Umbrella School designed </a:t>
            </a:r>
            <a:r>
              <a:rPr lang="en-US" sz="2500"/>
              <a:t>specifically</a:t>
            </a:r>
            <a:r>
              <a:rPr lang="en-US" sz="2500"/>
              <a:t> to serve elite athletes with high quality,  flexible academic opportunities</a:t>
            </a:r>
            <a:endParaRPr sz="2500"/>
          </a:p>
          <a:p>
            <a:pPr indent="-18415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 sz="2500"/>
              <a:t>All progress reports and transcripts for </a:t>
            </a:r>
            <a:r>
              <a:rPr lang="en-US" sz="2500">
                <a:latin typeface="Arial"/>
                <a:ea typeface="Arial"/>
                <a:cs typeface="Arial"/>
                <a:sym typeface="Arial"/>
              </a:rPr>
              <a:t>A1A </a:t>
            </a:r>
            <a:r>
              <a:rPr lang="en-US" sz="2500"/>
              <a:t>athletes are issued by the Talega Preparatory Academy and bear the WASC seal of accreditation.</a:t>
            </a:r>
            <a:endParaRPr sz="2500"/>
          </a:p>
          <a:p>
            <a:pPr indent="-18415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t/>
            </a:r>
            <a:endParaRPr sz="2500"/>
          </a:p>
        </p:txBody>
      </p:sp>
      <p:pic>
        <p:nvPicPr>
          <p:cNvPr id="129" name="Google Shape;129;p15"/>
          <p:cNvPicPr preferRelativeResize="0"/>
          <p:nvPr/>
        </p:nvPicPr>
        <p:blipFill rotWithShape="1">
          <a:blip r:embed="rId3">
            <a:alphaModFix/>
          </a:blip>
          <a:srcRect b="6080" l="9509" r="10714" t="-6080"/>
          <a:stretch/>
        </p:blipFill>
        <p:spPr>
          <a:xfrm>
            <a:off x="584875" y="494375"/>
            <a:ext cx="7657300" cy="8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5" title="A1A logo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7750" y="179800"/>
            <a:ext cx="1790825" cy="144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5"/>
          <p:cNvSpPr txBox="1"/>
          <p:nvPr/>
        </p:nvSpPr>
        <p:spPr>
          <a:xfrm>
            <a:off x="312225" y="1896625"/>
            <a:ext cx="107928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chemeClr val="dk1"/>
                </a:solidFill>
              </a:rPr>
              <a:t>What is the Talega Preparatory Academy? What is the A1A?</a:t>
            </a:r>
            <a:endParaRPr b="1" sz="2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7200" y="152400"/>
            <a:ext cx="4446002" cy="575199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/>
          <p:nvPr/>
        </p:nvSpPr>
        <p:spPr>
          <a:xfrm>
            <a:off x="0" y="783000"/>
            <a:ext cx="5317200" cy="52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FF0000"/>
                </a:solidFill>
              </a:rPr>
              <a:t>A1A</a:t>
            </a:r>
            <a:r>
              <a:rPr b="1" lang="en-US" sz="54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b="1" sz="54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School Year </a:t>
            </a:r>
            <a:endParaRPr b="1" sz="33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at a Glance</a:t>
            </a:r>
            <a:endParaRPr b="1" sz="33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1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8/15-5/15</a:t>
            </a:r>
            <a:endParaRPr b="1" sz="32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Note Important Dates</a:t>
            </a:r>
            <a:endParaRPr b="1" sz="36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9" name="Google Shape;139;p16"/>
          <p:cNvSpPr/>
          <p:nvPr/>
        </p:nvSpPr>
        <p:spPr>
          <a:xfrm>
            <a:off x="9244800" y="1996800"/>
            <a:ext cx="604800" cy="14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0" name="Google Shape;140;p16"/>
          <p:cNvSpPr/>
          <p:nvPr/>
        </p:nvSpPr>
        <p:spPr>
          <a:xfrm>
            <a:off x="9244800" y="3973200"/>
            <a:ext cx="604800" cy="14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9244800" y="2292000"/>
            <a:ext cx="604800" cy="14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9244800" y="3634800"/>
            <a:ext cx="604800" cy="14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38761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3" name="Google Shape;143;p16"/>
          <p:cNvSpPr/>
          <p:nvPr/>
        </p:nvSpPr>
        <p:spPr>
          <a:xfrm>
            <a:off x="9244800" y="2664000"/>
            <a:ext cx="604800" cy="14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38761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9244800" y="3318600"/>
            <a:ext cx="604800" cy="14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38761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9244800" y="4231200"/>
            <a:ext cx="604800" cy="1440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/>
          <p:nvPr/>
        </p:nvSpPr>
        <p:spPr>
          <a:xfrm>
            <a:off x="624000" y="480000"/>
            <a:ext cx="11059200" cy="51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Whether you are using your own curriculum or </a:t>
            </a:r>
            <a:r>
              <a:rPr lang="en-US" sz="4000">
                <a:solidFill>
                  <a:schemeClr val="dk1"/>
                </a:solidFill>
              </a:rPr>
              <a:t>A1A</a:t>
            </a:r>
            <a:r>
              <a:rPr lang="en-US" sz="4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’s online curriculum</a:t>
            </a:r>
            <a:endParaRPr sz="3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All Assignments Must Be Completed by May 15th, our Official Last Day of School</a:t>
            </a:r>
            <a:endParaRPr sz="30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Parents must complete the Withdraw Process by May 31st</a:t>
            </a:r>
            <a:endParaRPr b="1" sz="29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"/>
          <p:cNvSpPr txBox="1"/>
          <p:nvPr/>
        </p:nvSpPr>
        <p:spPr>
          <a:xfrm>
            <a:off x="422400" y="220800"/>
            <a:ext cx="113568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F0000"/>
                </a:solidFill>
              </a:rPr>
              <a:t>What Are Our Next Steps? What Do We Do?</a:t>
            </a:r>
            <a:endParaRPr b="1" sz="4200">
              <a:solidFill>
                <a:srgbClr val="FF0000"/>
              </a:solidFill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576000" y="1190400"/>
            <a:ext cx="11203200" cy="50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Char char="●"/>
            </a:pPr>
            <a:r>
              <a:rPr lang="en-US" sz="3300">
                <a:solidFill>
                  <a:schemeClr val="dk1"/>
                </a:solidFill>
              </a:rPr>
              <a:t>Have you withdrawn from your previous school or district? If not, Do it now!</a:t>
            </a:r>
            <a:endParaRPr sz="3300">
              <a:solidFill>
                <a:schemeClr val="dk1"/>
              </a:solidFill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Char char="●"/>
            </a:pPr>
            <a:r>
              <a:rPr lang="en-US" sz="3300">
                <a:solidFill>
                  <a:schemeClr val="dk1"/>
                </a:solidFill>
              </a:rPr>
              <a:t>Have you notified your local high school that your child will not be attending in the fall? If not, Do it now! Send and email or make a call to the office and advise that your child will be attending a private school this year and ask that they remove your child from their roster. </a:t>
            </a:r>
            <a:endParaRPr sz="3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>
                <a:solidFill>
                  <a:schemeClr val="dk1"/>
                </a:solidFill>
              </a:rPr>
              <a:t>    Provide our contact information: </a:t>
            </a:r>
            <a:r>
              <a:rPr lang="en-US" sz="33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admin@a1a.prep.com</a:t>
            </a:r>
            <a:endParaRPr sz="3300">
              <a:solidFill>
                <a:srgbClr val="0000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/>
          <p:nvPr/>
        </p:nvSpPr>
        <p:spPr>
          <a:xfrm>
            <a:off x="377525" y="1551950"/>
            <a:ext cx="11482500" cy="44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Char char="●"/>
            </a:pPr>
            <a:r>
              <a:rPr b="1" lang="en-US" sz="3700">
                <a:solidFill>
                  <a:schemeClr val="dk1"/>
                </a:solidFill>
              </a:rPr>
              <a:t>Whether you are using your own curriculum or A1A’s online program, prepare and plan to begin on August 15th and finish on May 15th. </a:t>
            </a:r>
            <a:endParaRPr b="1" sz="3700">
              <a:solidFill>
                <a:schemeClr val="dk1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Char char="●"/>
            </a:pPr>
            <a:r>
              <a:rPr lang="en-US" sz="3700">
                <a:solidFill>
                  <a:schemeClr val="dk1"/>
                </a:solidFill>
              </a:rPr>
              <a:t>If you need an earlier start date, please use the </a:t>
            </a:r>
            <a:r>
              <a:rPr lang="en-US" sz="37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Parents Resources</a:t>
            </a:r>
            <a:r>
              <a:rPr lang="en-US" sz="3700">
                <a:solidFill>
                  <a:srgbClr val="0000FF"/>
                </a:solidFill>
              </a:rPr>
              <a:t> </a:t>
            </a:r>
            <a:r>
              <a:rPr lang="en-US" sz="3700">
                <a:solidFill>
                  <a:schemeClr val="dk1"/>
                </a:solidFill>
              </a:rPr>
              <a:t>help request for “Online Curriculum Help.” </a:t>
            </a:r>
            <a:endParaRPr sz="3700">
              <a:solidFill>
                <a:schemeClr val="dk1"/>
              </a:solidFill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Char char="●"/>
            </a:pPr>
            <a:r>
              <a:rPr lang="en-US" sz="3700">
                <a:solidFill>
                  <a:schemeClr val="dk1"/>
                </a:solidFill>
              </a:rPr>
              <a:t>Send us a detailed message of your needs. </a:t>
            </a:r>
            <a:endParaRPr sz="37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19"/>
          <p:cNvSpPr txBox="1"/>
          <p:nvPr/>
        </p:nvSpPr>
        <p:spPr>
          <a:xfrm>
            <a:off x="471875" y="241175"/>
            <a:ext cx="11293800" cy="10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200">
                <a:solidFill>
                  <a:srgbClr val="FF0000"/>
                </a:solidFill>
              </a:rPr>
              <a:t>What Are Our Next Steps? What Do We Do?</a:t>
            </a:r>
            <a:endParaRPr b="1" sz="42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/>
          <p:nvPr/>
        </p:nvSpPr>
        <p:spPr>
          <a:xfrm>
            <a:off x="734025" y="1274100"/>
            <a:ext cx="10633200" cy="5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Char char="●"/>
            </a:pPr>
            <a:r>
              <a:rPr b="1"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If you are</a:t>
            </a:r>
            <a:r>
              <a:rPr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b="1"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using</a:t>
            </a:r>
            <a:r>
              <a:rPr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b="1" lang="en-US" sz="3300">
                <a:solidFill>
                  <a:schemeClr val="dk1"/>
                </a:solidFill>
              </a:rPr>
              <a:t>A1A’s </a:t>
            </a:r>
            <a:r>
              <a:rPr b="1"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online curriculum</a:t>
            </a:r>
            <a:r>
              <a:rPr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, an email with your child’s username and password plus the curriculum site’s link and address will be sent to the primary parent email by </a:t>
            </a:r>
            <a:r>
              <a:rPr b="1"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August 15th or, in the case of late registration, within 2 weeks of enrollment</a:t>
            </a:r>
            <a:r>
              <a:rPr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. </a:t>
            </a:r>
            <a:endParaRPr sz="3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Gill Sans"/>
              <a:buChar char="●"/>
            </a:pPr>
            <a:r>
              <a:rPr b="1"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If you have purchased the Elite Academic Support Package</a:t>
            </a:r>
            <a:r>
              <a:rPr lang="en-US" sz="3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, your teacher will be in touch with you the first week of school to arrange your scheduled sessions</a:t>
            </a:r>
            <a:endParaRPr sz="2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234150" y="167800"/>
            <a:ext cx="11723700" cy="13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200">
                <a:solidFill>
                  <a:srgbClr val="FF0000"/>
                </a:solidFill>
              </a:rPr>
              <a:t>What Are Our Next Steps? What Do We Do?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/>
        </p:nvSpPr>
        <p:spPr>
          <a:xfrm>
            <a:off x="660625" y="1457575"/>
            <a:ext cx="107694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596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Char char="●"/>
            </a:pPr>
            <a:r>
              <a:rPr lang="en-US" sz="5800">
                <a:solidFill>
                  <a:schemeClr val="dk1"/>
                </a:solidFill>
              </a:rPr>
              <a:t>Bookmark this page: </a:t>
            </a:r>
            <a:endParaRPr sz="58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8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A1A Parent Resources</a:t>
            </a:r>
            <a:r>
              <a:rPr lang="en-US" sz="5800">
                <a:solidFill>
                  <a:srgbClr val="0000FF"/>
                </a:solidFill>
              </a:rPr>
              <a:t> </a:t>
            </a:r>
            <a:endParaRPr sz="1500">
              <a:solidFill>
                <a:srgbClr val="0000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00FF"/>
              </a:solidFill>
            </a:endParaRPr>
          </a:p>
          <a:p>
            <a:pPr indent="-596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Char char="●"/>
            </a:pPr>
            <a:r>
              <a:rPr lang="en-US" sz="5800">
                <a:solidFill>
                  <a:schemeClr val="dk1"/>
                </a:solidFill>
              </a:rPr>
              <a:t>You will go here for all your needs and requests!</a:t>
            </a:r>
            <a:endParaRPr sz="47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283125" y="188750"/>
            <a:ext cx="11314800" cy="11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200">
                <a:solidFill>
                  <a:srgbClr val="FF0000"/>
                </a:solidFill>
              </a:rPr>
              <a:t>What Are Our Next Steps? What Do We Do?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/>
          <p:nvPr/>
        </p:nvSpPr>
        <p:spPr>
          <a:xfrm>
            <a:off x="835200" y="220800"/>
            <a:ext cx="110496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FF0000"/>
                </a:solidFill>
              </a:rPr>
              <a:t>  Staying Connected</a:t>
            </a:r>
            <a:endParaRPr sz="25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b="1" lang="en-US" sz="3100">
                <a:solidFill>
                  <a:schemeClr val="dk1"/>
                </a:solidFill>
              </a:rPr>
              <a:t>Contact us</a:t>
            </a:r>
            <a:r>
              <a:rPr lang="en-US" sz="2600">
                <a:solidFill>
                  <a:schemeClr val="dk1"/>
                </a:solidFill>
              </a:rPr>
              <a:t>: Use our </a:t>
            </a:r>
            <a:r>
              <a:rPr b="1" lang="en-US" sz="26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Parent Resources</a:t>
            </a:r>
            <a:r>
              <a:rPr b="1" lang="en-US" sz="2600">
                <a:solidFill>
                  <a:srgbClr val="0000FF"/>
                </a:solidFill>
              </a:rPr>
              <a:t> </a:t>
            </a:r>
            <a:r>
              <a:rPr lang="en-US" sz="2600">
                <a:solidFill>
                  <a:schemeClr val="dk1"/>
                </a:solidFill>
              </a:rPr>
              <a:t>page to send us a message, request help, or obtain school documents.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b="1" lang="en-US" sz="2600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Parent Resources</a:t>
            </a:r>
            <a:r>
              <a:rPr lang="en-US" sz="2600">
                <a:solidFill>
                  <a:schemeClr val="dk1"/>
                </a:solidFill>
              </a:rPr>
              <a:t> contains Help Requests, Important Dates, Announcements, links to online curricula, and more.</a:t>
            </a:r>
            <a:endParaRPr sz="26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-US" sz="2000">
                <a:solidFill>
                  <a:schemeClr val="dk1"/>
                </a:solidFill>
              </a:rPr>
              <a:t>Reach us by email: 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     For records or transcripts: </a:t>
            </a:r>
            <a:r>
              <a:rPr b="1" lang="en-US" sz="2000" u="sng">
                <a:solidFill>
                  <a:srgbClr val="0000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Registrar@a1aprep.com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</a:rPr>
              <a:t>     For general administrative assistance: </a:t>
            </a:r>
            <a:r>
              <a:rPr b="1" lang="en-US" sz="2000" u="sng">
                <a:solidFill>
                  <a:srgbClr val="0000F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Admin@a1aprep.com</a:t>
            </a:r>
            <a:r>
              <a:rPr b="1" lang="en-US" sz="2000">
                <a:solidFill>
                  <a:srgbClr val="0000FF"/>
                </a:solidFill>
              </a:rPr>
              <a:t>.</a:t>
            </a:r>
            <a:endParaRPr b="1" sz="2000">
              <a:solidFill>
                <a:srgbClr val="0000FF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-US" sz="2000">
                <a:solidFill>
                  <a:schemeClr val="dk1"/>
                </a:solidFill>
              </a:rPr>
              <a:t>We communicate regularly through schoolwide emails and announcements at </a:t>
            </a:r>
            <a:r>
              <a:rPr b="1" lang="en-US" sz="2000" u="sng">
                <a:solidFill>
                  <a:srgbClr val="0000FF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Parent Resources</a:t>
            </a:r>
            <a:r>
              <a:rPr lang="en-US" sz="2000">
                <a:solidFill>
                  <a:schemeClr val="dk1"/>
                </a:solidFill>
              </a:rPr>
              <a:t>. </a:t>
            </a:r>
            <a:r>
              <a:rPr b="1" lang="en-US" sz="2000">
                <a:solidFill>
                  <a:schemeClr val="dk1"/>
                </a:solidFill>
              </a:rPr>
              <a:t>Check your Spam.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</a:endParaRPr>
          </a:p>
        </p:txBody>
      </p:sp>
      <p:pic>
        <p:nvPicPr>
          <p:cNvPr id="186" name="Google Shape;186;p22" title="A1A logo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56100" y="136900"/>
            <a:ext cx="1594075" cy="128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/>
        </p:nvSpPr>
        <p:spPr>
          <a:xfrm>
            <a:off x="129600" y="355200"/>
            <a:ext cx="11932800" cy="12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What you will find at </a:t>
            </a:r>
            <a:r>
              <a:rPr b="1" lang="en-US" sz="5000" u="sng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Parent Resources</a:t>
            </a:r>
            <a:r>
              <a:rPr b="1" lang="en-US" sz="50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:</a:t>
            </a:r>
            <a:endParaRPr b="1" sz="50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3" name="Google Shape;193;p23"/>
          <p:cNvSpPr/>
          <p:nvPr/>
        </p:nvSpPr>
        <p:spPr>
          <a:xfrm>
            <a:off x="1536000" y="1939200"/>
            <a:ext cx="8630400" cy="26880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4" name="Google Shape;194;p23"/>
          <p:cNvSpPr txBox="1"/>
          <p:nvPr/>
        </p:nvSpPr>
        <p:spPr>
          <a:xfrm>
            <a:off x="1852800" y="2208000"/>
            <a:ext cx="8006400" cy="19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00" u="sng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Click Here </a:t>
            </a:r>
            <a:endParaRPr b="1" sz="6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00" u="sng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 find out</a:t>
            </a:r>
            <a:endParaRPr b="1" sz="6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EBE9E6"/>
            </a:gs>
            <a:gs pos="100000">
              <a:srgbClr val="C9C5C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4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1" name="Google Shape;201;p24"/>
          <p:cNvPicPr preferRelativeResize="0"/>
          <p:nvPr/>
        </p:nvPicPr>
        <p:blipFill rotWithShape="1">
          <a:blip r:embed="rId3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2" name="Google Shape;202;p24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3" name="Google Shape;203;p24"/>
          <p:cNvCxnSpPr/>
          <p:nvPr/>
        </p:nvCxnSpPr>
        <p:spPr>
          <a:xfrm>
            <a:off x="1453896" y="1847088"/>
            <a:ext cx="9607522" cy="0"/>
          </a:xfrm>
          <a:prstGeom prst="straightConnector1">
            <a:avLst/>
          </a:prstGeom>
          <a:noFill/>
          <a:ln cap="flat" cmpd="sng" w="317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4" name="Google Shape;204;p24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gradFill>
            <a:gsLst>
              <a:gs pos="0">
                <a:srgbClr val="EBE9E6"/>
              </a:gs>
              <a:gs pos="100000">
                <a:srgbClr val="C9C5C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5" name="Google Shape;205;p24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>
            <a:gsLst>
              <a:gs pos="0">
                <a:srgbClr val="DFDBD5">
                  <a:alpha val="0"/>
                </a:srgbClr>
              </a:gs>
              <a:gs pos="100000">
                <a:schemeClr val="lt2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206" name="Google Shape;206;p24"/>
          <p:cNvGrpSpPr/>
          <p:nvPr/>
        </p:nvGrpSpPr>
        <p:grpSpPr>
          <a:xfrm>
            <a:off x="3979388" y="482170"/>
            <a:ext cx="7560115" cy="5149101"/>
            <a:chOff x="7463258" y="583365"/>
            <a:chExt cx="7560115" cy="5181928"/>
          </a:xfrm>
        </p:grpSpPr>
        <p:sp>
          <p:nvSpPr>
            <p:cNvPr id="207" name="Google Shape;207;p24"/>
            <p:cNvSpPr/>
            <p:nvPr/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  <a:lin ang="5400000" scaled="0"/>
            </a:gradFill>
            <a:ln>
              <a:noFill/>
            </a:ln>
            <a:effectLst>
              <a:outerShdw blurRad="127000" sx="98000" rotWithShape="0" algn="tl" dir="4740000" dist="228600" sy="98000">
                <a:srgbClr val="000000">
                  <a:alpha val="3372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08" name="Google Shape;208;p24"/>
            <p:cNvSpPr/>
            <p:nvPr/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cap="flat" cmpd="sng" w="50800">
              <a:solidFill>
                <a:srgbClr val="19191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209" name="Google Shape;209;p24"/>
          <p:cNvPicPr preferRelativeResize="0"/>
          <p:nvPr/>
        </p:nvPicPr>
        <p:blipFill rotWithShape="1">
          <a:blip r:embed="rId3">
            <a:alphaModFix/>
          </a:blip>
          <a:srcRect b="-1538" l="0" r="0" t="1538"/>
          <a:stretch/>
        </p:blipFill>
        <p:spPr>
          <a:xfrm>
            <a:off x="0" y="6126480"/>
            <a:ext cx="12192000" cy="742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0" name="Google Shape;210;p24"/>
          <p:cNvCxnSpPr/>
          <p:nvPr/>
        </p:nvCxnSpPr>
        <p:spPr>
          <a:xfrm>
            <a:off x="0" y="612841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000001">
                <a:alpha val="2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A red background with white text&#10;&#10;Description automatically generated" id="211" name="Google Shape;21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2537" y="1662787"/>
            <a:ext cx="3261121" cy="2287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12027" y="826727"/>
            <a:ext cx="6908699" cy="444025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4"/>
          <p:cNvSpPr txBox="1"/>
          <p:nvPr/>
        </p:nvSpPr>
        <p:spPr>
          <a:xfrm>
            <a:off x="4312025" y="1179575"/>
            <a:ext cx="6908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Thank you for joining us!</a:t>
            </a:r>
            <a:endParaRPr b="1" sz="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llery">
  <a:themeElements>
    <a:clrScheme name="Gallery">
      <a:dk1>
        <a:srgbClr val="000000"/>
      </a:dk1>
      <a:lt1>
        <a:srgbClr val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